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9" r:id="rId6"/>
    <p:sldId id="265" r:id="rId7"/>
    <p:sldId id="266" r:id="rId8"/>
    <p:sldId id="268" r:id="rId9"/>
    <p:sldId id="273" r:id="rId10"/>
    <p:sldId id="274" r:id="rId11"/>
    <p:sldId id="275" r:id="rId12"/>
    <p:sldId id="257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233"/>
    <a:srgbClr val="39566A"/>
    <a:srgbClr val="3A5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15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126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80744"/>
            <a:ext cx="3932237" cy="12893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80744"/>
            <a:ext cx="6172200" cy="4480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6352"/>
            <a:ext cx="3932237" cy="30526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53311"/>
            <a:ext cx="2628900" cy="48236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53311"/>
            <a:ext cx="7734300" cy="4823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6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b="9490"/>
          <a:stretch/>
        </p:blipFill>
        <p:spPr>
          <a:xfrm flipH="1">
            <a:off x="0" y="0"/>
            <a:ext cx="12192000" cy="687628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93192" y="338328"/>
            <a:ext cx="6080760" cy="2743200"/>
          </a:xfrm>
          <a:prstGeom prst="rect">
            <a:avLst/>
          </a:prstGeom>
          <a:solidFill>
            <a:srgbClr val="E1623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99694" y="1083218"/>
            <a:ext cx="60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LMS365 une la tecnología de aprendizaje vanguardista con la autoría, la comunicación social y las capacidades de colaboración de Office 365 para entregar el aprendizaje que funciona de la manera que la gente ya trabajan</a:t>
            </a:r>
          </a:p>
          <a:p>
            <a:r>
              <a:rPr lang="en-US" sz="24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04" y="399900"/>
            <a:ext cx="2499943" cy="68331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31875" y="5405717"/>
            <a:ext cx="4501538" cy="1183342"/>
          </a:xfrm>
          <a:prstGeom prst="rect">
            <a:avLst/>
          </a:prstGeom>
          <a:solidFill>
            <a:srgbClr val="E1623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Ernie Encinas, San</a:t>
            </a:r>
            <a:r>
              <a:rPr lang="en-US" sz="24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Diego, CA</a:t>
            </a:r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Consultor y </a:t>
            </a:r>
            <a:r>
              <a:rPr lang="en-US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Capacitador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de SharePoint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Immersion Technology</a:t>
            </a:r>
            <a:r>
              <a:rPr lang="en-US" sz="20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Services</a:t>
            </a:r>
            <a:endParaRPr lang="en-US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592"/>
            <a:ext cx="10515600" cy="1068737"/>
          </a:xfrm>
        </p:spPr>
        <p:txBody>
          <a:bodyPr/>
          <a:lstStyle>
            <a:lvl1pPr>
              <a:defRPr>
                <a:solidFill>
                  <a:srgbClr val="E1623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6895"/>
            <a:ext cx="10515600" cy="358006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7864"/>
          </a:xfrm>
          <a:prstGeom prst="rect">
            <a:avLst/>
          </a:prstGeom>
          <a:solidFill>
            <a:srgbClr val="39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" y="259254"/>
            <a:ext cx="2485445" cy="6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78609"/>
            <a:ext cx="5181600" cy="35983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78609"/>
            <a:ext cx="5181600" cy="35983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448"/>
            <a:ext cx="10515600" cy="9766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66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82695"/>
            <a:ext cx="5157787" cy="290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66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82695"/>
            <a:ext cx="5183188" cy="290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6735"/>
            <a:ext cx="3932237" cy="1270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735"/>
            <a:ext cx="6172200" cy="4544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7208"/>
            <a:ext cx="3932237" cy="30617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EB5D2-8131-4782-807C-4B82611CFBC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AE427-1AE1-4026-9798-5210821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9304"/>
            <a:ext cx="10515600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3743"/>
            <a:ext cx="10515600" cy="365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7864"/>
          </a:xfrm>
          <a:prstGeom prst="rect">
            <a:avLst/>
          </a:prstGeom>
          <a:solidFill>
            <a:srgbClr val="39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" y="259254"/>
            <a:ext cx="2485445" cy="679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523283"/>
            <a:ext cx="1018031" cy="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16233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4" y="3966624"/>
            <a:ext cx="33337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42683" y="4055806"/>
            <a:ext cx="1594132" cy="1505118"/>
            <a:chOff x="701141" y="3787073"/>
            <a:chExt cx="1847850" cy="1828800"/>
          </a:xfrm>
        </p:grpSpPr>
        <p:sp>
          <p:nvSpPr>
            <p:cNvPr id="4" name="Rectangle 3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1141" y="3787073"/>
              <a:ext cx="1847850" cy="1786518"/>
              <a:chOff x="701141" y="3787073"/>
              <a:chExt cx="1847850" cy="178651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10383" y="4937850"/>
                <a:ext cx="1626498" cy="6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Jugador de SCORM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113676" y="4055806"/>
            <a:ext cx="1683429" cy="1505118"/>
            <a:chOff x="600497" y="3787073"/>
            <a:chExt cx="1951360" cy="1828800"/>
          </a:xfrm>
        </p:grpSpPr>
        <p:sp>
          <p:nvSpPr>
            <p:cNvPr id="13" name="Rectangle 12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0497" y="3787073"/>
              <a:ext cx="1951360" cy="1786516"/>
              <a:chOff x="600497" y="3787073"/>
              <a:chExt cx="1951360" cy="178651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00497" y="4937848"/>
                <a:ext cx="1951360" cy="6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Ruta de </a:t>
                </a:r>
              </a:p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Aprendizaje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422828" y="4055806"/>
            <a:ext cx="1594132" cy="1505118"/>
            <a:chOff x="701141" y="3787073"/>
            <a:chExt cx="1847850" cy="1828800"/>
          </a:xfrm>
        </p:grpSpPr>
        <p:sp>
          <p:nvSpPr>
            <p:cNvPr id="18" name="Rectangle 17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1141" y="3787073"/>
              <a:ext cx="1847850" cy="1676822"/>
              <a:chOff x="701141" y="3787073"/>
              <a:chExt cx="1847850" cy="167682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10383" y="5089929"/>
                <a:ext cx="1626498" cy="37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Examen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975702" y="4055806"/>
            <a:ext cx="1594132" cy="1505118"/>
            <a:chOff x="701141" y="3787073"/>
            <a:chExt cx="1847850" cy="1828800"/>
          </a:xfrm>
        </p:grpSpPr>
        <p:sp>
          <p:nvSpPr>
            <p:cNvPr id="23" name="Rectangle 22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1141" y="3787073"/>
              <a:ext cx="1847850" cy="1807709"/>
              <a:chOff x="701141" y="3787073"/>
              <a:chExt cx="1847850" cy="180770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10383" y="4959041"/>
                <a:ext cx="1626498" cy="6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Tareas </a:t>
                </a:r>
                <a:r>
                  <a:rPr lang="da-DK" sz="1400" dirty="0">
                    <a:solidFill>
                      <a:schemeClr val="bg1"/>
                    </a:solidFill>
                  </a:rPr>
                  <a:t>y</a:t>
                </a:r>
                <a:r>
                  <a:rPr lang="da-DK" sz="1400" dirty="0" smtClean="0">
                    <a:solidFill>
                      <a:schemeClr val="bg1"/>
                    </a:solidFill>
                  </a:rPr>
                  <a:t> Calificaciones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8748431" y="4055806"/>
            <a:ext cx="1594132" cy="1505118"/>
            <a:chOff x="701141" y="3787073"/>
            <a:chExt cx="1847850" cy="1828800"/>
          </a:xfrm>
        </p:grpSpPr>
        <p:sp>
          <p:nvSpPr>
            <p:cNvPr id="29" name="Rectangle 28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01141" y="3787073"/>
              <a:ext cx="1847850" cy="1690645"/>
              <a:chOff x="701141" y="3787073"/>
              <a:chExt cx="1847850" cy="169064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10383" y="5103752"/>
                <a:ext cx="1626498" cy="37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…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198029" y="2386838"/>
            <a:ext cx="1594132" cy="1505115"/>
            <a:chOff x="701141" y="3787073"/>
            <a:chExt cx="1847850" cy="1828800"/>
          </a:xfrm>
        </p:grpSpPr>
        <p:sp>
          <p:nvSpPr>
            <p:cNvPr id="34" name="Rectangle 33"/>
            <p:cNvSpPr/>
            <p:nvPr/>
          </p:nvSpPr>
          <p:spPr>
            <a:xfrm>
              <a:off x="701141" y="3787073"/>
              <a:ext cx="1844984" cy="1828800"/>
            </a:xfrm>
            <a:prstGeom prst="rect">
              <a:avLst/>
            </a:prstGeom>
            <a:solidFill>
              <a:srgbClr val="3A5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01141" y="3787073"/>
              <a:ext cx="1847850" cy="1738311"/>
              <a:chOff x="701141" y="3787073"/>
              <a:chExt cx="1847850" cy="1738311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81"/>
              <a:stretch/>
            </p:blipFill>
            <p:spPr>
              <a:xfrm>
                <a:off x="701141" y="3787073"/>
                <a:ext cx="1847850" cy="1524842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04008" y="4889642"/>
                <a:ext cx="1842118" cy="6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Catálogo y Creador de Cursos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275129" y="1542019"/>
            <a:ext cx="11506875" cy="5852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/>
              <a:t>Un Sistema de Gestión de Aprendizaje, </a:t>
            </a:r>
            <a:r>
              <a:rPr lang="es-ES" dirty="0" err="1" smtClean="0"/>
              <a:t>intregado</a:t>
            </a:r>
            <a:r>
              <a:rPr lang="es-ES" dirty="0" smtClean="0"/>
              <a:t> </a:t>
            </a:r>
            <a:r>
              <a:rPr lang="es-ES" dirty="0"/>
              <a:t>como una </a:t>
            </a:r>
            <a:r>
              <a:rPr lang="es-ES" dirty="0" smtClean="0"/>
              <a:t>familia </a:t>
            </a:r>
            <a:r>
              <a:rPr lang="es-ES" dirty="0"/>
              <a:t>de aplicaciones para Office 365</a:t>
            </a:r>
            <a:endParaRPr lang="en-US" dirty="0" smtClean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75129" y="5829972"/>
            <a:ext cx="11506875" cy="58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/>
              <a:t>Todos sus datos están seguros en la nube de Microsoft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0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24" y="1381953"/>
            <a:ext cx="8117996" cy="522169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Rounded Rectangular Callout 4"/>
          <p:cNvSpPr/>
          <p:nvPr/>
        </p:nvSpPr>
        <p:spPr>
          <a:xfrm>
            <a:off x="6688257" y="1076273"/>
            <a:ext cx="2294378" cy="959977"/>
          </a:xfrm>
          <a:prstGeom prst="wedgeRoundRectCallout">
            <a:avLst>
              <a:gd name="adj1" fmla="val 35386"/>
              <a:gd name="adj2" fmla="val 9382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Haga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clic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para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rear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un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curso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524004" y="3512812"/>
            <a:ext cx="2193737" cy="959977"/>
          </a:xfrm>
          <a:prstGeom prst="wedgeRoundRectCallout">
            <a:avLst>
              <a:gd name="adj1" fmla="val 35386"/>
              <a:gd name="adj2" fmla="val 9382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Haga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clic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inscribirse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ounded Rectangular Callout 4"/>
          <p:cNvSpPr/>
          <p:nvPr/>
        </p:nvSpPr>
        <p:spPr>
          <a:xfrm>
            <a:off x="2173959" y="767752"/>
            <a:ext cx="3743761" cy="1195622"/>
          </a:xfrm>
          <a:prstGeom prst="wedgeRoundRectCallout">
            <a:avLst>
              <a:gd name="adj1" fmla="val 35386"/>
              <a:gd name="adj2" fmla="val 9382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Seleccione </a:t>
            </a:r>
            <a:r>
              <a:rPr lang="es-E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pestaña para ver los cursos 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requeridos y otros opciones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3147" y="2544793"/>
            <a:ext cx="4252823" cy="232914"/>
          </a:xfrm>
          <a:prstGeom prst="rect">
            <a:avLst/>
          </a:prstGeom>
          <a:noFill/>
          <a:ln w="28575">
            <a:solidFill>
              <a:srgbClr val="E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606077"/>
            <a:ext cx="6239435" cy="1489923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Catálogo y Creador </a:t>
            </a:r>
            <a:endParaRPr lang="da-DK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a-DK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da-D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606" y="2489728"/>
            <a:ext cx="331993" cy="361047"/>
          </a:xfrm>
          <a:prstGeom prst="rect">
            <a:avLst/>
          </a:prstGeom>
          <a:noFill/>
          <a:ln w="28575">
            <a:solidFill>
              <a:srgbClr val="E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9658" y="4948518"/>
            <a:ext cx="338083" cy="448235"/>
          </a:xfrm>
          <a:prstGeom prst="rect">
            <a:avLst/>
          </a:prstGeom>
          <a:noFill/>
          <a:ln w="28575">
            <a:solidFill>
              <a:srgbClr val="E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762"/>
          <a:stretch/>
        </p:blipFill>
        <p:spPr>
          <a:xfrm>
            <a:off x="584395" y="552788"/>
            <a:ext cx="11072264" cy="590346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11" name="Gruppe 10"/>
          <p:cNvGrpSpPr/>
          <p:nvPr/>
        </p:nvGrpSpPr>
        <p:grpSpPr>
          <a:xfrm>
            <a:off x="5191741" y="1260893"/>
            <a:ext cx="5332107" cy="5320480"/>
            <a:chOff x="4306389" y="1266056"/>
            <a:chExt cx="5332107" cy="5320480"/>
          </a:xfrm>
        </p:grpSpPr>
        <p:sp>
          <p:nvSpPr>
            <p:cNvPr id="4" name="Rounded Rectangular Callout 4"/>
            <p:cNvSpPr/>
            <p:nvPr/>
          </p:nvSpPr>
          <p:spPr>
            <a:xfrm>
              <a:off x="6287051" y="1266056"/>
              <a:ext cx="1541416" cy="770710"/>
            </a:xfrm>
            <a:prstGeom prst="wedgeRoundRectCallout">
              <a:avLst>
                <a:gd name="adj1" fmla="val -82007"/>
                <a:gd name="adj2" fmla="val 856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...</a:t>
              </a:r>
            </a:p>
          </p:txBody>
        </p:sp>
        <p:sp>
          <p:nvSpPr>
            <p:cNvPr id="6" name="Rounded Rectangular Callout 4"/>
            <p:cNvSpPr/>
            <p:nvPr/>
          </p:nvSpPr>
          <p:spPr>
            <a:xfrm>
              <a:off x="8097080" y="2102473"/>
              <a:ext cx="1541416" cy="770710"/>
            </a:xfrm>
            <a:prstGeom prst="wedgeRoundRectCallout">
              <a:avLst>
                <a:gd name="adj1" fmla="val -82007"/>
                <a:gd name="adj2" fmla="val 856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...</a:t>
              </a:r>
            </a:p>
          </p:txBody>
        </p:sp>
        <p:sp>
          <p:nvSpPr>
            <p:cNvPr id="7" name="Rounded Rectangular Callout 4"/>
            <p:cNvSpPr/>
            <p:nvPr/>
          </p:nvSpPr>
          <p:spPr>
            <a:xfrm>
              <a:off x="4306389" y="3579226"/>
              <a:ext cx="1541416" cy="770710"/>
            </a:xfrm>
            <a:prstGeom prst="wedgeRoundRectCallout">
              <a:avLst>
                <a:gd name="adj1" fmla="val -82007"/>
                <a:gd name="adj2" fmla="val 856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...</a:t>
              </a:r>
            </a:p>
          </p:txBody>
        </p:sp>
        <p:sp>
          <p:nvSpPr>
            <p:cNvPr id="8" name="Rounded Rectangular Callout 4"/>
            <p:cNvSpPr/>
            <p:nvPr/>
          </p:nvSpPr>
          <p:spPr>
            <a:xfrm>
              <a:off x="6768140" y="2925098"/>
              <a:ext cx="1541416" cy="770710"/>
            </a:xfrm>
            <a:prstGeom prst="wedgeRoundRectCallout">
              <a:avLst>
                <a:gd name="adj1" fmla="val -82007"/>
                <a:gd name="adj2" fmla="val 856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…</a:t>
              </a:r>
              <a:endParaRPr lang="en-U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Rounded Rectangular Callout 4"/>
            <p:cNvSpPr/>
            <p:nvPr/>
          </p:nvSpPr>
          <p:spPr>
            <a:xfrm>
              <a:off x="5847805" y="4697526"/>
              <a:ext cx="1541416" cy="770710"/>
            </a:xfrm>
            <a:prstGeom prst="wedgeRoundRectCallout">
              <a:avLst>
                <a:gd name="adj1" fmla="val -82007"/>
                <a:gd name="adj2" fmla="val 856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...</a:t>
              </a:r>
            </a:p>
          </p:txBody>
        </p:sp>
        <p:sp>
          <p:nvSpPr>
            <p:cNvPr id="10" name="Rounded Rectangular Callout 4"/>
            <p:cNvSpPr/>
            <p:nvPr/>
          </p:nvSpPr>
          <p:spPr>
            <a:xfrm>
              <a:off x="4634607" y="5815826"/>
              <a:ext cx="1541416" cy="770710"/>
            </a:xfrm>
            <a:prstGeom prst="wedgeRoundRectCallout">
              <a:avLst>
                <a:gd name="adj1" fmla="val -72506"/>
                <a:gd name="adj2" fmla="val -24777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Rellene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los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detalles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...</a:t>
              </a:r>
            </a:p>
          </p:txBody>
        </p:sp>
      </p:grpSp>
      <p:sp>
        <p:nvSpPr>
          <p:cNvPr id="15" name="Rounded Rectangular Callout 4"/>
          <p:cNvSpPr/>
          <p:nvPr/>
        </p:nvSpPr>
        <p:spPr>
          <a:xfrm>
            <a:off x="8500507" y="4732894"/>
            <a:ext cx="1948943" cy="689647"/>
          </a:xfrm>
          <a:prstGeom prst="wedgeRoundRectCallout">
            <a:avLst>
              <a:gd name="adj1" fmla="val -7850"/>
              <a:gd name="adj2" fmla="val 8977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Haga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clic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para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rear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curso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ounded Rectangular Callout 4"/>
          <p:cNvSpPr/>
          <p:nvPr/>
        </p:nvSpPr>
        <p:spPr>
          <a:xfrm>
            <a:off x="2364653" y="2683039"/>
            <a:ext cx="2156604" cy="706043"/>
          </a:xfrm>
          <a:prstGeom prst="wedgeRoundRectCallout">
            <a:avLst>
              <a:gd name="adj1" fmla="val -77283"/>
              <a:gd name="adj2" fmla="val -2286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Seleccione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contenido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06077"/>
            <a:ext cx="6239435" cy="1489923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Crear un Curso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ular Callout 4"/>
          <p:cNvSpPr/>
          <p:nvPr/>
        </p:nvSpPr>
        <p:spPr>
          <a:xfrm>
            <a:off x="2514292" y="1721520"/>
            <a:ext cx="2156604" cy="706043"/>
          </a:xfrm>
          <a:prstGeom prst="wedgeRoundRectCallout">
            <a:avLst>
              <a:gd name="adj1" fmla="val -77283"/>
              <a:gd name="adj2" fmla="val -2286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Seleccione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opciones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18518"/>
            <a:ext cx="10523394" cy="5839482"/>
          </a:xfrm>
          <a:prstGeom prst="rect">
            <a:avLst/>
          </a:prstGeom>
        </p:spPr>
      </p:pic>
      <p:sp>
        <p:nvSpPr>
          <p:cNvPr id="9" name="Rounded Rectangular Callout 4"/>
          <p:cNvSpPr/>
          <p:nvPr/>
        </p:nvSpPr>
        <p:spPr>
          <a:xfrm>
            <a:off x="4895223" y="3691400"/>
            <a:ext cx="2307191" cy="974785"/>
          </a:xfrm>
          <a:prstGeom prst="wedgeRoundRectCallout">
            <a:avLst>
              <a:gd name="adj1" fmla="val -62684"/>
              <a:gd name="adj2" fmla="val 420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Revise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progresso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el web app “My learning Modules”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ounded Rectangular Callout 4"/>
          <p:cNvSpPr/>
          <p:nvPr/>
        </p:nvSpPr>
        <p:spPr>
          <a:xfrm>
            <a:off x="658652" y="4537495"/>
            <a:ext cx="1976494" cy="1181819"/>
          </a:xfrm>
          <a:prstGeom prst="wedgeRoundRectCallout">
            <a:avLst>
              <a:gd name="adj1" fmla="val 87001"/>
              <a:gd name="adj2" fmla="val 5726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Añadir cualquier aplicación en el contexto de aprendizaje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ounded Rectangular Callout 4"/>
          <p:cNvSpPr/>
          <p:nvPr/>
        </p:nvSpPr>
        <p:spPr>
          <a:xfrm>
            <a:off x="5527160" y="228542"/>
            <a:ext cx="2702439" cy="1034569"/>
          </a:xfrm>
          <a:prstGeom prst="wedgeRoundRectCallout">
            <a:avLst>
              <a:gd name="adj1" fmla="val -62684"/>
              <a:gd name="adj2" fmla="val 420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Utilice las plantillas de sitio del curso para determinar el diseño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12098" y="5575411"/>
            <a:ext cx="1942089" cy="922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8743" y="5250381"/>
            <a:ext cx="1723603" cy="51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1"/>
          <p:cNvPicPr>
            <a:picLocks noChangeAspect="1"/>
          </p:cNvPicPr>
          <p:nvPr/>
        </p:nvPicPr>
        <p:blipFill rotWithShape="1">
          <a:blip r:embed="rId2"/>
          <a:srcRect l="13529" t="16312" r="13093" b="12858"/>
          <a:stretch/>
        </p:blipFill>
        <p:spPr>
          <a:xfrm>
            <a:off x="252718" y="1245621"/>
            <a:ext cx="6084074" cy="3015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grayscl/>
          </a:blip>
          <a:srcRect t="40338"/>
          <a:stretch/>
        </p:blipFill>
        <p:spPr>
          <a:xfrm>
            <a:off x="252718" y="4193974"/>
            <a:ext cx="9235428" cy="2428595"/>
          </a:xfrm>
          <a:prstGeom prst="rect">
            <a:avLst/>
          </a:prstGeom>
        </p:spPr>
      </p:pic>
      <p:sp>
        <p:nvSpPr>
          <p:cNvPr id="10" name="Rounded Rectangular Callout 4"/>
          <p:cNvSpPr/>
          <p:nvPr/>
        </p:nvSpPr>
        <p:spPr>
          <a:xfrm>
            <a:off x="1634095" y="1695333"/>
            <a:ext cx="2396691" cy="730888"/>
          </a:xfrm>
          <a:prstGeom prst="wedgeRoundRectCallout">
            <a:avLst>
              <a:gd name="adj1" fmla="val 85290"/>
              <a:gd name="adj2" fmla="val 878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Utilice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 </a:t>
            </a:r>
            <a:r>
              <a:rPr lang="es-E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contenindo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existente de SCORM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ounded Rectangular Callout 4"/>
          <p:cNvSpPr/>
          <p:nvPr/>
        </p:nvSpPr>
        <p:spPr>
          <a:xfrm>
            <a:off x="5488206" y="3517550"/>
            <a:ext cx="2677717" cy="743187"/>
          </a:xfrm>
          <a:prstGeom prst="wedgeRoundRectCallout">
            <a:avLst>
              <a:gd name="adj1" fmla="val -6522"/>
              <a:gd name="adj2" fmla="val 14298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crear fácilmente reportes de aprendizaje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06077"/>
            <a:ext cx="6239435" cy="1489923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Herramientas del Curso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t="4449" r="26833" b="25810"/>
          <a:stretch/>
        </p:blipFill>
        <p:spPr>
          <a:xfrm>
            <a:off x="8342224" y="1789358"/>
            <a:ext cx="3218689" cy="283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2574" t="6565" r="65098" b="67850"/>
          <a:stretch/>
        </p:blipFill>
        <p:spPr>
          <a:xfrm>
            <a:off x="6680725" y="5019963"/>
            <a:ext cx="2353668" cy="1188720"/>
          </a:xfrm>
          <a:prstGeom prst="rect">
            <a:avLst/>
          </a:prstGeom>
        </p:spPr>
      </p:pic>
      <p:sp>
        <p:nvSpPr>
          <p:cNvPr id="30" name="Rounded Rectangular Callout 4"/>
          <p:cNvSpPr/>
          <p:nvPr/>
        </p:nvSpPr>
        <p:spPr>
          <a:xfrm>
            <a:off x="8435344" y="4121209"/>
            <a:ext cx="3092299" cy="1001383"/>
          </a:xfrm>
          <a:prstGeom prst="wedgeRoundRectCallout">
            <a:avLst>
              <a:gd name="adj1" fmla="val -37016"/>
              <a:gd name="adj2" fmla="val -22618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Utilice el app de Ruta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 Aprendizaje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para desarrollar el flujo de contenido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7705" y="2519322"/>
            <a:ext cx="6672341" cy="896231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Desarrollar contenido actual y relevante </a:t>
            </a:r>
            <a:r>
              <a:rPr lang="es-ES" dirty="0" smtClean="0"/>
              <a:t>de </a:t>
            </a:r>
            <a:r>
              <a:rPr lang="es-ES" dirty="0" err="1" smtClean="0"/>
              <a:t>cybersecurity</a:t>
            </a:r>
            <a:endParaRPr lang="es-ES" dirty="0" smtClean="0"/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Entregar el contenido de una manera fiable y </a:t>
            </a:r>
            <a:r>
              <a:rPr lang="es-ES" dirty="0" smtClean="0"/>
              <a:t>barato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Medir e informar sobre el progreso de los </a:t>
            </a:r>
            <a:r>
              <a:rPr lang="es-ES" dirty="0" smtClean="0"/>
              <a:t>participantes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6592" y="1366146"/>
            <a:ext cx="709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Assevero</a:t>
            </a:r>
            <a:r>
              <a:rPr lang="en-US" sz="2800" b="1" dirty="0"/>
              <a:t> Security Consulting</a:t>
            </a:r>
            <a:endParaRPr lang="en-US" sz="2800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75" y="1061490"/>
            <a:ext cx="10515600" cy="1325563"/>
          </a:xfrm>
        </p:spPr>
        <p:txBody>
          <a:bodyPr/>
          <a:lstStyle/>
          <a:p>
            <a:r>
              <a:rPr lang="da-DK" dirty="0" smtClean="0"/>
              <a:t>Estudio de Caso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22" y="1981050"/>
            <a:ext cx="1445918" cy="2168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651" y="1586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162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da-DK" sz="2800" dirty="0" smtClean="0">
                <a:solidFill>
                  <a:schemeClr val="tx1"/>
                </a:solidFill>
              </a:rPr>
              <a:t>Desafios de Negocios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6592" y="3823270"/>
            <a:ext cx="7322282" cy="1418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Desarrollar el contenido con Microsoft PowerPoint y </a:t>
            </a:r>
            <a:r>
              <a:rPr lang="es-ES" dirty="0" err="1"/>
              <a:t>iSpring</a:t>
            </a:r>
            <a:r>
              <a:rPr lang="es-ES" dirty="0"/>
              <a:t> </a:t>
            </a:r>
            <a:r>
              <a:rPr lang="es-ES" dirty="0" smtClean="0"/>
              <a:t>Suite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Implementar </a:t>
            </a:r>
            <a:r>
              <a:rPr lang="es-ES" dirty="0" smtClean="0"/>
              <a:t>los productos de LMS365 </a:t>
            </a:r>
            <a:r>
              <a:rPr lang="es-ES" dirty="0"/>
              <a:t>en el sitio de </a:t>
            </a:r>
            <a:r>
              <a:rPr lang="es-ES" dirty="0" smtClean="0"/>
              <a:t>SharePoint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Utilice </a:t>
            </a:r>
            <a:r>
              <a:rPr lang="es-ES" dirty="0" smtClean="0"/>
              <a:t>el aplicación de Ruta de Aprendizaje para </a:t>
            </a:r>
            <a:r>
              <a:rPr lang="es-ES" dirty="0"/>
              <a:t>organizar y presentar </a:t>
            </a:r>
            <a:r>
              <a:rPr lang="es-ES" dirty="0" smtClean="0"/>
              <a:t>cursos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Utilice Catálogo de cursos </a:t>
            </a:r>
            <a:r>
              <a:rPr lang="es-ES" dirty="0" smtClean="0"/>
              <a:t>para que </a:t>
            </a:r>
            <a:r>
              <a:rPr lang="es-ES" dirty="0"/>
              <a:t>los participantes puedan inscribirse en los cursos de forma independiente</a:t>
            </a:r>
            <a:endParaRPr lang="es-ES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7705" y="2909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162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da-DK" sz="2800" dirty="0">
                <a:solidFill>
                  <a:schemeClr val="tx1"/>
                </a:solidFill>
              </a:rPr>
              <a:t>Solución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281" y="4631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162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da-DK" sz="2800" dirty="0" smtClean="0">
                <a:solidFill>
                  <a:schemeClr val="tx1"/>
                </a:solidFill>
              </a:rPr>
              <a:t>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35281" y="5539107"/>
            <a:ext cx="7322282" cy="1418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Más de la mitad de los participantes esperados están utilizando actualmente el LMS, con más que se añade </a:t>
            </a:r>
            <a:r>
              <a:rPr lang="es-ES" dirty="0" smtClean="0"/>
              <a:t>pronto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Resultados se realiza un seguimiento y fácilmente exportados para la presentación de informes de </a:t>
            </a:r>
            <a:r>
              <a:rPr lang="es-ES" dirty="0" smtClean="0"/>
              <a:t>clientes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Utilice el aplicación de Ruta de Aprendizaje para </a:t>
            </a:r>
            <a:r>
              <a:rPr lang="es-ES" dirty="0"/>
              <a:t>organizar y presentar </a:t>
            </a:r>
            <a:r>
              <a:rPr lang="es-ES" dirty="0" smtClean="0"/>
              <a:t>cursos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7180100" y="2381306"/>
            <a:ext cx="4403733" cy="148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16233"/>
              </a:buClr>
              <a:buNone/>
            </a:pPr>
            <a:r>
              <a:rPr lang="es-ES" sz="2400" i="1" dirty="0" smtClean="0"/>
              <a:t>“LMS365 </a:t>
            </a:r>
            <a:r>
              <a:rPr lang="es-ES" sz="2400" i="1" dirty="0"/>
              <a:t>funciona bien para nosotros. </a:t>
            </a:r>
            <a:r>
              <a:rPr lang="es-ES" sz="2400" i="1" dirty="0" smtClean="0"/>
              <a:t>                              Es </a:t>
            </a:r>
            <a:r>
              <a:rPr lang="es-ES" sz="2400" i="1" dirty="0"/>
              <a:t>barato y fácil </a:t>
            </a:r>
            <a:r>
              <a:rPr lang="es-ES" sz="2400" i="1" dirty="0" smtClean="0"/>
              <a:t>para </a:t>
            </a:r>
            <a:r>
              <a:rPr lang="es-ES" sz="2400" i="1" dirty="0"/>
              <a:t>usar, pero tiene características avanzadas de administración</a:t>
            </a:r>
            <a:r>
              <a:rPr lang="es-ES" sz="2400" i="1" dirty="0" smtClean="0"/>
              <a:t>.”</a:t>
            </a:r>
          </a:p>
          <a:p>
            <a:pPr marL="0" indent="0">
              <a:buClr>
                <a:srgbClr val="E16233"/>
              </a:buClr>
              <a:buNone/>
            </a:pPr>
            <a:r>
              <a:rPr lang="en-US" sz="1900" i="1" dirty="0"/>
              <a:t>Michael Covert</a:t>
            </a:r>
          </a:p>
          <a:p>
            <a:pPr marL="0" indent="0">
              <a:buClr>
                <a:srgbClr val="E16233"/>
              </a:buClr>
              <a:buNone/>
            </a:pPr>
            <a:r>
              <a:rPr lang="en-US" sz="1900" i="1" dirty="0" err="1" smtClean="0"/>
              <a:t>Presidente</a:t>
            </a:r>
            <a:r>
              <a:rPr lang="en-US" sz="1900" i="1" dirty="0" smtClean="0"/>
              <a:t> </a:t>
            </a:r>
            <a:r>
              <a:rPr lang="en-US" sz="1900" i="1" dirty="0"/>
              <a:t>&amp; CEO</a:t>
            </a:r>
          </a:p>
          <a:p>
            <a:pPr marL="0" indent="0">
              <a:buClr>
                <a:srgbClr val="E16233"/>
              </a:buClr>
              <a:buNone/>
            </a:pPr>
            <a:r>
              <a:rPr lang="en-US" sz="1900" i="1" dirty="0" err="1"/>
              <a:t>Assevero</a:t>
            </a:r>
            <a:r>
              <a:rPr lang="en-US" sz="1900" i="1" dirty="0"/>
              <a:t> Security Consulting</a:t>
            </a:r>
            <a:endParaRPr lang="es-ES" sz="1900" i="1" dirty="0" smtClean="0"/>
          </a:p>
          <a:p>
            <a:pPr marL="0" indent="0">
              <a:buClr>
                <a:srgbClr val="E16233"/>
              </a:buClr>
              <a:buNone/>
            </a:pP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6966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30" y="1070116"/>
            <a:ext cx="10515600" cy="1325563"/>
          </a:xfrm>
        </p:spPr>
        <p:txBody>
          <a:bodyPr/>
          <a:lstStyle/>
          <a:p>
            <a:r>
              <a:rPr lang="da-DK" dirty="0" smtClean="0"/>
              <a:t>Precios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915" y="1384540"/>
            <a:ext cx="8556055" cy="53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96" y="1197864"/>
            <a:ext cx="8490204" cy="56601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521" y="3267894"/>
            <a:ext cx="7196149" cy="3557575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Empezar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 —</a:t>
            </a:r>
            <a:r>
              <a:rPr lang="en-US" dirty="0"/>
              <a:t>sin </a:t>
            </a:r>
            <a:r>
              <a:rPr lang="en-US" dirty="0" smtClean="0"/>
              <a:t>la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entrenar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endParaRPr lang="en-US" dirty="0" smtClean="0"/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Engranar a los alumnos dentro de su entorno de trabajo </a:t>
            </a:r>
            <a:r>
              <a:rPr lang="es-ES" dirty="0" smtClean="0"/>
              <a:t>diario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Implementar cursos formalizados y formación necesaria en cualquier parte del proceso de </a:t>
            </a:r>
            <a:r>
              <a:rPr lang="es-ES" dirty="0" smtClean="0"/>
              <a:t>negocio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Habilitar a los empleados a ayudarse unos a otros se vuelven más productivos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Elimine </a:t>
            </a:r>
            <a:r>
              <a:rPr lang="es-ES" dirty="0"/>
              <a:t>la necesidad de instalar, integrar y gestionar los servicios web </a:t>
            </a:r>
            <a:r>
              <a:rPr lang="es-ES" dirty="0" err="1" smtClean="0"/>
              <a:t>external</a:t>
            </a:r>
            <a:endParaRPr lang="es-ES" dirty="0" smtClean="0"/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/>
              <a:t>Aproveche su proceso de negocio existente de Office </a:t>
            </a:r>
            <a:r>
              <a:rPr lang="es-ES" dirty="0" smtClean="0"/>
              <a:t>365</a:t>
            </a:r>
          </a:p>
          <a:p>
            <a:pPr>
              <a:buClr>
                <a:srgbClr val="E16233"/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Utilice </a:t>
            </a:r>
            <a:r>
              <a:rPr lang="es-ES" dirty="0"/>
              <a:t>las competencias existentes de Microsoft para personalizar la experiencia de </a:t>
            </a:r>
            <a:r>
              <a:rPr lang="es-ES" dirty="0" smtClean="0"/>
              <a:t>aprendizaje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2199" y="2281256"/>
            <a:ext cx="709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LMS365 ayuda a su organización </a:t>
            </a:r>
            <a:r>
              <a:rPr lang="es-ES" sz="2800" dirty="0" smtClean="0">
                <a:latin typeface="+mj-lt"/>
              </a:rPr>
              <a:t>realizar </a:t>
            </a:r>
            <a:r>
              <a:rPr lang="es-ES" sz="2800" dirty="0">
                <a:latin typeface="+mj-lt"/>
              </a:rPr>
              <a:t>su máximo potencial más rápido</a:t>
            </a:r>
            <a:r>
              <a:rPr lang="en-US" sz="2800" dirty="0" smtClean="0">
                <a:latin typeface="+mj-lt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1316735"/>
            <a:ext cx="10515600" cy="1325563"/>
          </a:xfrm>
        </p:spPr>
        <p:txBody>
          <a:bodyPr/>
          <a:lstStyle/>
          <a:p>
            <a:r>
              <a:rPr lang="da-DK" dirty="0"/>
              <a:t>¿Por </a:t>
            </a:r>
            <a:r>
              <a:rPr lang="da-DK" dirty="0" smtClean="0"/>
              <a:t>qué LMS365?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70066" y="5780732"/>
            <a:ext cx="4501538" cy="915867"/>
          </a:xfrm>
          <a:prstGeom prst="rect">
            <a:avLst/>
          </a:prstGeom>
          <a:solidFill>
            <a:srgbClr val="E1623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Ernie Encinas</a:t>
            </a:r>
          </a:p>
          <a:p>
            <a:pPr algn="l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eencinas@elearningforceamericas.com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S365" id="{80AF3F8C-FADB-4159-868C-202D253D6AE4}" vid="{ACC3236A-9843-4A83-AA64-2CD9A6E2AC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8B5CB649AF04797D7A435627A1DC6" ma:contentTypeVersion="3" ma:contentTypeDescription="Create a new document." ma:contentTypeScope="" ma:versionID="7ccb153821950bfc4f88369e3f3c8941">
  <xsd:schema xmlns:xsd="http://www.w3.org/2001/XMLSchema" xmlns:xs="http://www.w3.org/2001/XMLSchema" xmlns:p="http://schemas.microsoft.com/office/2006/metadata/properties" xmlns:ns2="3339738b-5736-40f0-9adc-bb14df2b3dce" xmlns:ns3="eca0f5a8-7988-4323-8f11-61fb5c2ae32d" targetNamespace="http://schemas.microsoft.com/office/2006/metadata/properties" ma:root="true" ma:fieldsID="fd81c263099108af846c167c90894436" ns2:_="" ns3:_="">
    <xsd:import namespace="3339738b-5736-40f0-9adc-bb14df2b3dce"/>
    <xsd:import namespace="eca0f5a8-7988-4323-8f11-61fb5c2ae3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9738b-5736-40f0-9adc-bb14df2b3d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0f5a8-7988-4323-8f11-61fb5c2ae32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C149E-9D8F-43E8-9A71-C03D0A3D62A4}">
  <ds:schemaRefs>
    <ds:schemaRef ds:uri="eca0f5a8-7988-4323-8f11-61fb5c2ae32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339738b-5736-40f0-9adc-bb14df2b3d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B0CD92-B200-4906-88A9-AC7496C8A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67E3F2-5BEB-498E-9653-E6849DA33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9738b-5736-40f0-9adc-bb14df2b3dce"/>
    <ds:schemaRef ds:uri="eca0f5a8-7988-4323-8f11-61fb5c2a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LMS365_Presentation</Template>
  <TotalTime>5644</TotalTime>
  <Words>432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Estudio de Caso</vt:lpstr>
      <vt:lpstr>Precios</vt:lpstr>
      <vt:lpstr>¿Por qué LMS365?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Kuhlmann Frandsen</dc:creator>
  <cp:lastModifiedBy>ERNESTO ENCINAS</cp:lastModifiedBy>
  <cp:revision>74</cp:revision>
  <cp:lastPrinted>2014-06-11T10:52:15Z</cp:lastPrinted>
  <dcterms:created xsi:type="dcterms:W3CDTF">2014-05-26T11:59:46Z</dcterms:created>
  <dcterms:modified xsi:type="dcterms:W3CDTF">2015-10-09T21:50:16Z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0x0101005C18B5CB649AF04797D7A435627A1DC6</vt:lpwstr>
  </property>
</Properties>
</file>